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8" r:id="rId4"/>
    <p:sldId id="269" r:id="rId5"/>
    <p:sldId id="258" r:id="rId6"/>
    <p:sldId id="270" r:id="rId7"/>
    <p:sldId id="273" r:id="rId8"/>
    <p:sldId id="274" r:id="rId9"/>
    <p:sldId id="271" r:id="rId10"/>
    <p:sldId id="266" r:id="rId11"/>
    <p:sldId id="262" r:id="rId12"/>
  </p:sldIdLst>
  <p:sldSz cx="9144000" cy="6858000" type="screen4x3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002C"/>
    <a:srgbClr val="EBB7EC"/>
    <a:srgbClr val="DFC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35" autoAdjust="0"/>
    <p:restoredTop sz="94660"/>
  </p:normalViewPr>
  <p:slideViewPr>
    <p:cSldViewPr>
      <p:cViewPr>
        <p:scale>
          <a:sx n="50" d="100"/>
          <a:sy n="50" d="100"/>
        </p:scale>
        <p:origin x="2742" y="13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1109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0656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688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9320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5587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21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26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5754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745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5029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114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FFEF4-6DFB-40EC-A31E-79632E98FD5E}" type="datetimeFigureOut">
              <a:rPr lang="fi-FI" smtClean="0"/>
              <a:t>29.9.2024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74ECF-7A9A-4E0E-BB51-E3F504E404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2422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xamo.com/#/?page=1&amp;query=&amp;type=Motion%2CMotionPack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onlinegiftools.com/create-transparent-gi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xamo.com/#/?page=1&amp;query=&amp;type=Motion%2CMotionPac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onlinegiftools.com/create-transparent-gi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hyperlink" Target="https://www.mixamo.com/#/?page=1&amp;query=&amp;type=Motion%2CMotionPack" TargetMode="External"/><Relationship Id="rId7" Type="http://schemas.openxmlformats.org/officeDocument/2006/relationships/image" Target="../media/image7.jp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hyperlink" Target="https://onlinegiftools.com/create-transparent-gif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4F9B4-F195-7900-938B-48748B96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1330" b="1365"/>
          <a:stretch/>
        </p:blipFill>
        <p:spPr>
          <a:xfrm>
            <a:off x="-3063885" y="-97137"/>
            <a:ext cx="12367699" cy="7052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4869160"/>
            <a:ext cx="7772400" cy="1470025"/>
          </a:xfrm>
        </p:spPr>
        <p:txBody>
          <a:bodyPr>
            <a:norm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Imprint MT Shadow" panose="04020605060303030202" pitchFamily="82" charset="0"/>
              </a:rPr>
              <a:t>Endless Dreamer</a:t>
            </a:r>
            <a:endParaRPr lang="fi-FI" sz="7200" b="1" dirty="0">
              <a:solidFill>
                <a:schemeClr val="bg1"/>
              </a:solidFill>
              <a:latin typeface="Imprint MT Shadow" panose="040206050603030302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3464" y="6009084"/>
            <a:ext cx="6400800" cy="1752600"/>
          </a:xfrm>
        </p:spPr>
        <p:txBody>
          <a:bodyPr>
            <a:norm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by</a:t>
            </a:r>
            <a:r>
              <a:rPr lang="en-GB" sz="1100" b="1" dirty="0">
                <a:solidFill>
                  <a:schemeClr val="bg1"/>
                </a:solidFill>
              </a:rPr>
              <a:t> </a:t>
            </a:r>
            <a:r>
              <a:rPr lang="en-GB" sz="1800" b="1" dirty="0">
                <a:solidFill>
                  <a:schemeClr val="bg1"/>
                </a:solidFill>
              </a:rPr>
              <a:t>Diana Sandu</a:t>
            </a:r>
            <a:endParaRPr lang="fi-FI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9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DCCE1-FEC6-45BA-AFBD-868D005D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03"/>
          <a:stretch/>
        </p:blipFill>
        <p:spPr>
          <a:xfrm>
            <a:off x="-140574" y="-86883"/>
            <a:ext cx="9393094" cy="7013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DA6CD-24AF-401F-8E6A-0F91881D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89016" y="0"/>
            <a:ext cx="8229600" cy="1143000"/>
          </a:xfrm>
        </p:spPr>
        <p:txBody>
          <a:bodyPr/>
          <a:lstStyle/>
          <a:p>
            <a:r>
              <a:rPr lang="en-GB" dirty="0"/>
              <a:t>Timeline and funding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DB7B-8524-4501-AF27-631EFE571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25744" y="1556792"/>
            <a:ext cx="8229600" cy="9865096"/>
          </a:xfrm>
        </p:spPr>
        <p:txBody>
          <a:bodyPr>
            <a:normAutofit fontScale="55000" lnSpcReduction="20000"/>
          </a:bodyPr>
          <a:lstStyle/>
          <a:p>
            <a:r>
              <a:rPr lang="en-FI" b="0" i="0" dirty="0">
                <a:solidFill>
                  <a:srgbClr val="E8E8E8"/>
                </a:solidFill>
                <a:effectLst/>
                <a:latin typeface="Google Sans"/>
              </a:rPr>
              <a:t>~</a:t>
            </a:r>
            <a:r>
              <a:rPr lang="en-US" b="0" i="0" dirty="0">
                <a:solidFill>
                  <a:srgbClr val="E8E8E8"/>
                </a:solidFill>
                <a:effectLst/>
                <a:latin typeface="Google Sans"/>
              </a:rPr>
              <a:t> 3 months</a:t>
            </a:r>
          </a:p>
          <a:p>
            <a:r>
              <a:rPr lang="en-US" dirty="0">
                <a:solidFill>
                  <a:srgbClr val="E8E8E8"/>
                </a:solidFill>
                <a:latin typeface="Google Sans"/>
              </a:rPr>
              <a:t>2500</a:t>
            </a:r>
            <a:r>
              <a:rPr lang="en-FI" b="0" i="0" dirty="0">
                <a:solidFill>
                  <a:srgbClr val="E8E8E8"/>
                </a:solidFill>
                <a:effectLst/>
                <a:latin typeface="Google Sans"/>
              </a:rPr>
              <a:t>€</a:t>
            </a:r>
            <a:r>
              <a:rPr lang="en-US" b="0" i="0" dirty="0">
                <a:solidFill>
                  <a:srgbClr val="E8E8E8"/>
                </a:solidFill>
                <a:effectLst/>
                <a:latin typeface="Google Sans"/>
              </a:rPr>
              <a:t> / month</a:t>
            </a:r>
          </a:p>
          <a:p>
            <a:endParaRPr lang="en-US" dirty="0">
              <a:solidFill>
                <a:srgbClr val="E8E8E8"/>
              </a:solidFill>
              <a:latin typeface="Google Sans"/>
            </a:endParaRPr>
          </a:p>
          <a:p>
            <a:r>
              <a:rPr lang="en-US" dirty="0"/>
              <a:t>hi,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diana</a:t>
            </a:r>
            <a:r>
              <a:rPr lang="en-US" dirty="0"/>
              <a:t> and this my new upcoming game endless dreamer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 err="1"/>
              <a:t>dont</a:t>
            </a:r>
            <a:r>
              <a:rPr lang="en-US" dirty="0"/>
              <a:t> have a lot of time, so </a:t>
            </a:r>
            <a:r>
              <a:rPr lang="en-US" dirty="0" err="1"/>
              <a:t>i'll</a:t>
            </a:r>
            <a:r>
              <a:rPr lang="en-US" dirty="0"/>
              <a:t> get </a:t>
            </a:r>
            <a:r>
              <a:rPr lang="en-US" dirty="0" err="1"/>
              <a:t>straigh</a:t>
            </a:r>
            <a:r>
              <a:rPr lang="en-US" dirty="0"/>
              <a:t> to it, what is endless dreamer? well  it's an endless runner, where you run through dreams. collecting coins and powerups and leveling your character.</a:t>
            </a:r>
          </a:p>
          <a:p>
            <a:r>
              <a:rPr lang="en-US" dirty="0"/>
              <a:t>this is what the early development stages look like so far</a:t>
            </a:r>
          </a:p>
          <a:p>
            <a:endParaRPr lang="en-US" dirty="0"/>
          </a:p>
          <a:p>
            <a:r>
              <a:rPr lang="en-US" dirty="0"/>
              <a:t>The game is inspired by the endless runners of my childhood, temple run and subway surfers (</a:t>
            </a:r>
            <a:r>
              <a:rPr lang="en-US" dirty="0" err="1"/>
              <a:t>photoes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will the game play loop look like?</a:t>
            </a:r>
          </a:p>
          <a:p>
            <a:r>
              <a:rPr lang="en-US" dirty="0"/>
              <a:t>like </a:t>
            </a:r>
            <a:r>
              <a:rPr lang="en-US" dirty="0" err="1"/>
              <a:t>mensioned</a:t>
            </a:r>
            <a:r>
              <a:rPr lang="en-US" dirty="0"/>
              <a:t> </a:t>
            </a:r>
            <a:r>
              <a:rPr lang="en-US" dirty="0" err="1"/>
              <a:t>befoer</a:t>
            </a:r>
            <a:r>
              <a:rPr lang="en-US" dirty="0"/>
              <a:t>, the player runs through dreams, collect coins and upgrade the powerups that can be found for further and further runs each time similar to temple run</a:t>
            </a:r>
          </a:p>
          <a:p>
            <a:endParaRPr lang="en-US" dirty="0"/>
          </a:p>
          <a:p>
            <a:r>
              <a:rPr lang="en-US" dirty="0" err="1"/>
              <a:t>aditional</a:t>
            </a:r>
            <a:r>
              <a:rPr lang="en-US" dirty="0"/>
              <a:t>  features </a:t>
            </a:r>
          </a:p>
          <a:p>
            <a:r>
              <a:rPr lang="en-US" dirty="0"/>
              <a:t>the further the player runs, the higher the score to show off to your friends.</a:t>
            </a:r>
          </a:p>
          <a:p>
            <a:r>
              <a:rPr lang="en-US" dirty="0" err="1"/>
              <a:t>verious</a:t>
            </a:r>
            <a:r>
              <a:rPr lang="en-US" dirty="0"/>
              <a:t> quests to complete to gain rewards</a:t>
            </a:r>
          </a:p>
          <a:p>
            <a:r>
              <a:rPr lang="en-US" dirty="0"/>
              <a:t>unlockable achievements </a:t>
            </a:r>
          </a:p>
          <a:p>
            <a:r>
              <a:rPr lang="en-US" dirty="0"/>
              <a:t>more maps/dreams to explore and characters to level both unlockable and </a:t>
            </a:r>
            <a:r>
              <a:rPr lang="en-US" dirty="0" err="1"/>
              <a:t>purchesable</a:t>
            </a:r>
            <a:r>
              <a:rPr lang="en-US" dirty="0"/>
              <a:t> form the store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now u might be wondering, why play this when there are others already out with more cosmetics, more players and more attention?</a:t>
            </a:r>
          </a:p>
          <a:p>
            <a:r>
              <a:rPr lang="en-US" dirty="0"/>
              <a:t>well my game also gives you the ability to level up your characters, with unique features unlockable at higher levels</a:t>
            </a:r>
          </a:p>
          <a:p>
            <a:r>
              <a:rPr lang="en-US" dirty="0"/>
              <a:t>There will be a crafting system for potions that can give you extra lives, or multipliers for </a:t>
            </a:r>
            <a:r>
              <a:rPr lang="en-US" dirty="0" err="1"/>
              <a:t>yout</a:t>
            </a:r>
            <a:r>
              <a:rPr lang="en-US" dirty="0"/>
              <a:t> score</a:t>
            </a:r>
          </a:p>
          <a:p>
            <a:endParaRPr lang="en-US" dirty="0"/>
          </a:p>
          <a:p>
            <a:r>
              <a:rPr lang="en-US" dirty="0"/>
              <a:t>Now for </a:t>
            </a:r>
            <a:r>
              <a:rPr lang="en-US"/>
              <a:t>the funding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3D9410-32E2-AD09-7CBA-DEEA04E48ECD}"/>
              </a:ext>
            </a:extLst>
          </p:cNvPr>
          <p:cNvSpPr/>
          <p:nvPr/>
        </p:nvSpPr>
        <p:spPr>
          <a:xfrm>
            <a:off x="431182" y="370129"/>
            <a:ext cx="8229600" cy="612068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6398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C9057-089C-47D9-85F0-B581548D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52" t="-95" b="-246"/>
          <a:stretch/>
        </p:blipFill>
        <p:spPr>
          <a:xfrm>
            <a:off x="-252820" y="-183291"/>
            <a:ext cx="9649640" cy="7224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9243E-3FCB-4670-9DE9-3B062040A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7784" y="5013176"/>
            <a:ext cx="7772400" cy="1470025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Thank  you</a:t>
            </a:r>
            <a:endParaRPr lang="fi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B74D94-F04C-4F89-B401-43D6675F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1" r="38104" b="19659"/>
          <a:stretch/>
        </p:blipFill>
        <p:spPr>
          <a:xfrm>
            <a:off x="-89756" y="-88056"/>
            <a:ext cx="9396536" cy="69573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5371-0EEB-455B-8BDF-86DF6BCB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37512" y="1421487"/>
            <a:ext cx="8229600" cy="10081120"/>
          </a:xfrm>
        </p:spPr>
        <p:txBody>
          <a:bodyPr>
            <a:normAutofit/>
          </a:bodyPr>
          <a:lstStyle/>
          <a:p>
            <a:r>
              <a:rPr lang="en-GB" dirty="0"/>
              <a:t>Run through different dreams, collecting coins and power-ups, and levelling up your character</a:t>
            </a:r>
          </a:p>
          <a:p>
            <a:r>
              <a:rPr lang="en-GB" dirty="0"/>
              <a:t>An endless runner, where you run through different dream </a:t>
            </a:r>
            <a:r>
              <a:rPr lang="en-GB" dirty="0" err="1"/>
              <a:t>relms</a:t>
            </a:r>
            <a:r>
              <a:rPr lang="en-GB" dirty="0"/>
              <a:t>, collecting coins and powerups and levelling up your character</a:t>
            </a:r>
          </a:p>
          <a:p>
            <a:endParaRPr lang="en-GB" dirty="0"/>
          </a:p>
          <a:p>
            <a:r>
              <a:rPr lang="en-GB" dirty="0"/>
              <a:t>Add similar to slide?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Screen record the char </a:t>
            </a:r>
            <a:r>
              <a:rPr lang="en-GB" dirty="0">
                <a:hlinkClick r:id="rId3"/>
              </a:rPr>
              <a:t>https://www.mixamo.com/#/?page=1&amp;query=&amp;type=Motion%2CMotionPack</a:t>
            </a:r>
            <a:r>
              <a:rPr lang="en-GB" dirty="0"/>
              <a:t> , make it a git and put it in </a:t>
            </a:r>
            <a:r>
              <a:rPr lang="en-GB" dirty="0">
                <a:hlinkClick r:id="rId4"/>
              </a:rPr>
              <a:t>https://onlinegiftools.com/create-transparent-gif</a:t>
            </a:r>
            <a:r>
              <a:rPr lang="en-GB" dirty="0"/>
              <a:t> </a:t>
            </a:r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B3E5-91EC-49F1-AF6C-8DB7A2E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9080" y="-1251520"/>
            <a:ext cx="4608512" cy="2862833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sz="8000" b="1" dirty="0">
                <a:latin typeface="Bernard MT Condensed" panose="02050806060905020404" pitchFamily="18" charset="0"/>
              </a:rPr>
              <a:t>The Pitch</a:t>
            </a:r>
            <a:endParaRPr lang="fi-FI" sz="8000" b="1" dirty="0">
              <a:latin typeface="Bernard MT Condensed" panose="020508060609050204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3CC465-E5DF-0CBC-AC98-68BBE6F39F12}"/>
              </a:ext>
            </a:extLst>
          </p:cNvPr>
          <p:cNvSpPr/>
          <p:nvPr/>
        </p:nvSpPr>
        <p:spPr>
          <a:xfrm>
            <a:off x="431182" y="370129"/>
            <a:ext cx="8229600" cy="612068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B0C92-B10B-EE60-7DD2-6F121E945047}"/>
              </a:ext>
            </a:extLst>
          </p:cNvPr>
          <p:cNvSpPr txBox="1"/>
          <p:nvPr/>
        </p:nvSpPr>
        <p:spPr>
          <a:xfrm>
            <a:off x="1237542" y="1680225"/>
            <a:ext cx="67419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10000"/>
                  </a:schemeClr>
                </a:solidFill>
              </a:rPr>
              <a:t>What is </a:t>
            </a:r>
            <a:r>
              <a:rPr lang="en-US" sz="6600" b="1" dirty="0">
                <a:solidFill>
                  <a:schemeClr val="bg2">
                    <a:lumMod val="10000"/>
                  </a:schemeClr>
                </a:solidFill>
                <a:latin typeface="Imprint MT Shadow" panose="04020605060303030202" pitchFamily="82" charset="0"/>
              </a:rPr>
              <a:t>Endless Dreamer </a:t>
            </a:r>
            <a:r>
              <a:rPr lang="en-US" sz="5400" dirty="0">
                <a:solidFill>
                  <a:schemeClr val="bg2">
                    <a:lumMod val="10000"/>
                  </a:schemeClr>
                </a:solidFill>
              </a:rPr>
              <a:t>?</a:t>
            </a:r>
            <a:endParaRPr lang="en-FI" sz="66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65292-0F6D-83B4-716B-E0B304ACAC35}"/>
              </a:ext>
            </a:extLst>
          </p:cNvPr>
          <p:cNvSpPr txBox="1"/>
          <p:nvPr/>
        </p:nvSpPr>
        <p:spPr>
          <a:xfrm>
            <a:off x="3419872" y="4531444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An Endless Runner</a:t>
            </a:r>
          </a:p>
          <a:p>
            <a:endParaRPr lang="en-FI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 descr="A cartoon character walking on a rock path in a forest&#10;&#10;Description automatically generated">
            <a:extLst>
              <a:ext uri="{FF2B5EF4-FFF2-40B4-BE49-F238E27FC236}">
                <a16:creationId xmlns:a16="http://schemas.microsoft.com/office/drawing/2014/main" id="{8777CE59-0AD0-773E-5D6C-B0F362F28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1694" y="-3468448"/>
            <a:ext cx="5423294" cy="31513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58AC7BF-384D-AB5F-F7F1-47B4EAF4A5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7053239"/>
            <a:ext cx="5614459" cy="3279175"/>
          </a:xfrm>
          <a:prstGeom prst="rect">
            <a:avLst/>
          </a:prstGeom>
        </p:spPr>
      </p:pic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067CA47-1893-AFD5-360C-9857560BA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56" y="1917573"/>
            <a:ext cx="2933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7A5AB-0680-3B6C-013C-DD70545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1" r="38104" b="19659"/>
          <a:stretch/>
        </p:blipFill>
        <p:spPr>
          <a:xfrm>
            <a:off x="-89756" y="-88056"/>
            <a:ext cx="9396536" cy="695739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DF8DD-FE70-1DB4-73CD-2BABD1CCFCFA}"/>
              </a:ext>
            </a:extLst>
          </p:cNvPr>
          <p:cNvSpPr/>
          <p:nvPr/>
        </p:nvSpPr>
        <p:spPr>
          <a:xfrm>
            <a:off x="-735754" y="-466584"/>
            <a:ext cx="10708354" cy="7784015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DF6A4A-4206-CD0C-1E2F-2C70311D6333}"/>
              </a:ext>
            </a:extLst>
          </p:cNvPr>
          <p:cNvSpPr/>
          <p:nvPr/>
        </p:nvSpPr>
        <p:spPr>
          <a:xfrm>
            <a:off x="-2330782" y="9250312"/>
            <a:ext cx="13753528" cy="110892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5371-0EEB-455B-8BDF-86DF6BCB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37512" y="1340768"/>
            <a:ext cx="8229600" cy="10081120"/>
          </a:xfrm>
        </p:spPr>
        <p:txBody>
          <a:bodyPr>
            <a:normAutofit/>
          </a:bodyPr>
          <a:lstStyle/>
          <a:p>
            <a:r>
              <a:rPr lang="en-GB" dirty="0"/>
              <a:t>Run through different dreams, collecting coins and power-ups, and levelling up your character</a:t>
            </a:r>
          </a:p>
          <a:p>
            <a:r>
              <a:rPr lang="en-GB" dirty="0"/>
              <a:t>An endless runner, where you run through different dream </a:t>
            </a:r>
            <a:r>
              <a:rPr lang="en-GB" dirty="0" err="1"/>
              <a:t>relms</a:t>
            </a:r>
            <a:r>
              <a:rPr lang="en-GB" dirty="0"/>
              <a:t>, collecting coins and powerups and levelling up your character</a:t>
            </a:r>
          </a:p>
          <a:p>
            <a:endParaRPr lang="en-GB" dirty="0"/>
          </a:p>
          <a:p>
            <a:r>
              <a:rPr lang="en-GB" dirty="0"/>
              <a:t>Add similar to slide?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Screen record the char </a:t>
            </a:r>
            <a:r>
              <a:rPr lang="en-GB" dirty="0">
                <a:hlinkClick r:id="rId3"/>
              </a:rPr>
              <a:t>https://www.mixamo.com/#/?page=1&amp;query=&amp;type=Motion%2CMotionPack</a:t>
            </a:r>
            <a:r>
              <a:rPr lang="en-GB" dirty="0"/>
              <a:t> , make it a git and put it in </a:t>
            </a:r>
            <a:r>
              <a:rPr lang="en-GB" dirty="0">
                <a:hlinkClick r:id="rId4"/>
              </a:rPr>
              <a:t>https://onlinegiftools.com/create-transparent-gif</a:t>
            </a:r>
            <a:r>
              <a:rPr lang="en-GB" dirty="0"/>
              <a:t> </a:t>
            </a:r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B3E5-91EC-49F1-AF6C-8DB7A2E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9080" y="-1251520"/>
            <a:ext cx="4608512" cy="2862833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sz="8000" b="1" dirty="0">
                <a:latin typeface="Bernard MT Condensed" panose="02050806060905020404" pitchFamily="18" charset="0"/>
              </a:rPr>
              <a:t>The Pitch</a:t>
            </a:r>
            <a:endParaRPr lang="fi-FI" sz="8000" b="1" dirty="0">
              <a:latin typeface="Bernard MT Condensed" panose="02050806060905020404" pitchFamily="18" charset="0"/>
            </a:endParaRPr>
          </a:p>
        </p:txBody>
      </p:sp>
      <p:pic>
        <p:nvPicPr>
          <p:cNvPr id="10" name="Picture 9" descr="A cartoon character walking on a rock path in a forest&#10;&#10;Description automatically generated">
            <a:extLst>
              <a:ext uri="{FF2B5EF4-FFF2-40B4-BE49-F238E27FC236}">
                <a16:creationId xmlns:a16="http://schemas.microsoft.com/office/drawing/2014/main" id="{8777CE59-0AD0-773E-5D6C-B0F362F28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8" y="-21580"/>
            <a:ext cx="6369975" cy="3701386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58AC7BF-384D-AB5F-F7F1-47B4EAF4A5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59" y="3284984"/>
            <a:ext cx="6107616" cy="3567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DF7F8-FF7A-471D-8D98-8132BCC0656B}"/>
              </a:ext>
            </a:extLst>
          </p:cNvPr>
          <p:cNvSpPr txBox="1"/>
          <p:nvPr/>
        </p:nvSpPr>
        <p:spPr>
          <a:xfrm>
            <a:off x="-51873" y="4296503"/>
            <a:ext cx="3267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Gameplay Sneak Peek</a:t>
            </a:r>
            <a:endParaRPr lang="en-FI" sz="4000" b="1" dirty="0">
              <a:solidFill>
                <a:schemeClr val="bg2">
                  <a:lumMod val="1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03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7A5AB-0680-3B6C-013C-DD70545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1" r="38104" b="19659"/>
          <a:stretch/>
        </p:blipFill>
        <p:spPr>
          <a:xfrm>
            <a:off x="-89756" y="-88056"/>
            <a:ext cx="9396536" cy="695739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A36FC8-8C52-E860-B3B2-1FD8B87BE9E5}"/>
              </a:ext>
            </a:extLst>
          </p:cNvPr>
          <p:cNvSpPr/>
          <p:nvPr/>
        </p:nvSpPr>
        <p:spPr>
          <a:xfrm>
            <a:off x="-477004" y="-449746"/>
            <a:ext cx="10161572" cy="805521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5371-0EEB-455B-8BDF-86DF6BCB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37512" y="1340768"/>
            <a:ext cx="8229600" cy="10081120"/>
          </a:xfrm>
        </p:spPr>
        <p:txBody>
          <a:bodyPr>
            <a:normAutofit/>
          </a:bodyPr>
          <a:lstStyle/>
          <a:p>
            <a:r>
              <a:rPr lang="en-GB" dirty="0"/>
              <a:t>Run through different dreams, collecting coins and power-ups, and levelling up your character</a:t>
            </a:r>
          </a:p>
          <a:p>
            <a:r>
              <a:rPr lang="en-GB" dirty="0"/>
              <a:t>An endless runner, where you run through different dream </a:t>
            </a:r>
            <a:r>
              <a:rPr lang="en-GB" dirty="0" err="1"/>
              <a:t>relms</a:t>
            </a:r>
            <a:r>
              <a:rPr lang="en-GB" dirty="0"/>
              <a:t>, collecting coins and powerups and levelling up your character</a:t>
            </a:r>
          </a:p>
          <a:p>
            <a:endParaRPr lang="en-GB" dirty="0"/>
          </a:p>
          <a:p>
            <a:r>
              <a:rPr lang="en-GB" dirty="0"/>
              <a:t>Add similar to slide?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Screen record the char </a:t>
            </a:r>
            <a:r>
              <a:rPr lang="en-GB" dirty="0">
                <a:hlinkClick r:id="rId3"/>
              </a:rPr>
              <a:t>https://www.mixamo.com/#/?page=1&amp;query=&amp;type=Motion%2CMotionPack</a:t>
            </a:r>
            <a:r>
              <a:rPr lang="en-GB" dirty="0"/>
              <a:t> , make it a git and put it in </a:t>
            </a:r>
            <a:r>
              <a:rPr lang="en-GB" dirty="0">
                <a:hlinkClick r:id="rId4"/>
              </a:rPr>
              <a:t>https://onlinegiftools.com/create-transparent-gif</a:t>
            </a:r>
            <a:r>
              <a:rPr lang="en-GB" dirty="0"/>
              <a:t> </a:t>
            </a:r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B3E5-91EC-49F1-AF6C-8DB7A2E6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49080" y="-1251520"/>
            <a:ext cx="4608512" cy="2862833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sz="8000" b="1" dirty="0">
                <a:latin typeface="Bernard MT Condensed" panose="02050806060905020404" pitchFamily="18" charset="0"/>
              </a:rPr>
              <a:t>The Pitch</a:t>
            </a:r>
            <a:endParaRPr lang="fi-FI" sz="8000" b="1" dirty="0">
              <a:latin typeface="Bernard MT Condensed" panose="02050806060905020404" pitchFamily="18" charset="0"/>
            </a:endParaRPr>
          </a:p>
        </p:txBody>
      </p:sp>
      <p:pic>
        <p:nvPicPr>
          <p:cNvPr id="14" name="Picture 13" descr="A video game screen with a person holding an object&#10;&#10;Description automatically generated">
            <a:extLst>
              <a:ext uri="{FF2B5EF4-FFF2-40B4-BE49-F238E27FC236}">
                <a16:creationId xmlns:a16="http://schemas.microsoft.com/office/drawing/2014/main" id="{8A7C36E5-6049-F0B2-E6BA-56938F9C2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78" y="-75100"/>
            <a:ext cx="2455371" cy="4365104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BD14D77-9040-EC5B-0606-B77658E5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017" y="2546255"/>
            <a:ext cx="2455371" cy="4365104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12EB84-B04B-F691-DFE4-AAE1C2EC0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97" y="2098717"/>
            <a:ext cx="3609482" cy="4812642"/>
          </a:xfrm>
          <a:prstGeom prst="rect">
            <a:avLst/>
          </a:prstGeom>
        </p:spPr>
      </p:pic>
      <p:pic>
        <p:nvPicPr>
          <p:cNvPr id="7" name="Picture 6" descr="A yellow face with vines around it&#10;&#10;Description automatically generated">
            <a:extLst>
              <a:ext uri="{FF2B5EF4-FFF2-40B4-BE49-F238E27FC236}">
                <a16:creationId xmlns:a16="http://schemas.microsoft.com/office/drawing/2014/main" id="{9D02FA75-3675-A321-6DE6-99504A50A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5" y="4941168"/>
            <a:ext cx="1748491" cy="1748491"/>
          </a:xfrm>
          <a:prstGeom prst="rect">
            <a:avLst/>
          </a:prstGeom>
        </p:spPr>
      </p:pic>
      <p:pic>
        <p:nvPicPr>
          <p:cNvPr id="12" name="Picture 11" descr="A cartoon character holding a spray can&#10;&#10;Description automatically generated">
            <a:extLst>
              <a:ext uri="{FF2B5EF4-FFF2-40B4-BE49-F238E27FC236}">
                <a16:creationId xmlns:a16="http://schemas.microsoft.com/office/drawing/2014/main" id="{D4C8A9C1-E1D8-277F-1F1C-FB91DE80D3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00" y="-46033"/>
            <a:ext cx="2101579" cy="2101579"/>
          </a:xfrm>
          <a:prstGeom prst="rect">
            <a:avLst/>
          </a:prstGeom>
        </p:spPr>
      </p:pic>
      <p:pic>
        <p:nvPicPr>
          <p:cNvPr id="19" name="Picture 18" descr="A cartoon character walking on a rock path in a forest&#10;&#10;Description automatically generated">
            <a:extLst>
              <a:ext uri="{FF2B5EF4-FFF2-40B4-BE49-F238E27FC236}">
                <a16:creationId xmlns:a16="http://schemas.microsoft.com/office/drawing/2014/main" id="{6C0BF984-933E-9097-B95D-2E0E7FDD3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7923" y="-5766509"/>
            <a:ext cx="6369975" cy="3701386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8B1A55-CE51-1E68-0025-F074D1E07D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656" y="7142205"/>
            <a:ext cx="6107616" cy="3567208"/>
          </a:xfrm>
          <a:prstGeom prst="rect">
            <a:avLst/>
          </a:prstGeom>
        </p:spPr>
      </p:pic>
      <p:pic>
        <p:nvPicPr>
          <p:cNvPr id="23" name="Picture 22" descr="A red leaves on a black background&#10;&#10;Description automatically generated">
            <a:extLst>
              <a:ext uri="{FF2B5EF4-FFF2-40B4-BE49-F238E27FC236}">
                <a16:creationId xmlns:a16="http://schemas.microsoft.com/office/drawing/2014/main" id="{59E553BE-F37D-86CF-5EFF-05924D03B9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1"/>
          <a:stretch/>
        </p:blipFill>
        <p:spPr>
          <a:xfrm>
            <a:off x="1098527" y="-3750814"/>
            <a:ext cx="9332233" cy="3689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DF7F8-FF7A-471D-8D98-8132BCC0656B}"/>
              </a:ext>
            </a:extLst>
          </p:cNvPr>
          <p:cNvSpPr txBox="1"/>
          <p:nvPr/>
        </p:nvSpPr>
        <p:spPr>
          <a:xfrm>
            <a:off x="3059713" y="845033"/>
            <a:ext cx="3267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Inspired By</a:t>
            </a:r>
            <a:endParaRPr lang="en-FI" sz="4000" b="1" dirty="0">
              <a:solidFill>
                <a:schemeClr val="bg2">
                  <a:lumMod val="1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4" name="Picture 23" descr="A cartoon of mushrooms and flowers&#10;&#10;Description automatically generated">
            <a:extLst>
              <a:ext uri="{FF2B5EF4-FFF2-40B4-BE49-F238E27FC236}">
                <a16:creationId xmlns:a16="http://schemas.microsoft.com/office/drawing/2014/main" id="{2A07E647-0562-D12A-95C4-067C41AD65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082" y="7125815"/>
            <a:ext cx="3877979" cy="34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72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3F184-AF1A-4A7A-BD0C-42FA00A8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74"/>
          <a:stretch/>
        </p:blipFill>
        <p:spPr>
          <a:xfrm>
            <a:off x="-215591" y="-49696"/>
            <a:ext cx="9394963" cy="69573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6DEFA7-FE48-C7A9-9645-5C6895517345}"/>
              </a:ext>
            </a:extLst>
          </p:cNvPr>
          <p:cNvSpPr/>
          <p:nvPr/>
        </p:nvSpPr>
        <p:spPr>
          <a:xfrm>
            <a:off x="431182" y="370129"/>
            <a:ext cx="8229600" cy="612068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FF129C-E558-460C-A9C4-B8F074CE8C13}"/>
              </a:ext>
            </a:extLst>
          </p:cNvPr>
          <p:cNvSpPr/>
          <p:nvPr/>
        </p:nvSpPr>
        <p:spPr>
          <a:xfrm>
            <a:off x="926826" y="756320"/>
            <a:ext cx="7785248" cy="5769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4505-C9F9-4887-9648-EA5C646C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445191" y="438523"/>
            <a:ext cx="8229600" cy="6101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Endless Dreamer is an endless runner game available on both PC and mobile.</a:t>
            </a:r>
          </a:p>
          <a:p>
            <a:pPr marL="0" indent="0">
              <a:buNone/>
            </a:pPr>
            <a:r>
              <a:rPr lang="en-GB" dirty="0"/>
              <a:t>Explore the different dreams, ( level up your character), collect coins to upgrade available powerups and doge </a:t>
            </a:r>
            <a:r>
              <a:rPr lang="en-GB" dirty="0" err="1"/>
              <a:t>debuffs</a:t>
            </a:r>
            <a:r>
              <a:rPr lang="en-GB" dirty="0"/>
              <a:t> ad obstacles to avoid waking up.</a:t>
            </a:r>
          </a:p>
          <a:p>
            <a:pPr marL="0" indent="0">
              <a:buNone/>
            </a:pPr>
            <a:r>
              <a:rPr lang="en-GB" dirty="0"/>
              <a:t>Get new highs cores running further and faster using draftable potions and climb the </a:t>
            </a:r>
            <a:r>
              <a:rPr lang="en-GB" dirty="0" err="1"/>
              <a:t>leaderboards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Make it shorter and add gameplay ss</a:t>
            </a:r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816E0-4DE8-4E5A-85DE-82850C60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82" y="332656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Gameplay Loop</a:t>
            </a:r>
            <a:endParaRPr lang="fi-FI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9644CB-4437-7227-C78E-18B93DDDDB32}"/>
              </a:ext>
            </a:extLst>
          </p:cNvPr>
          <p:cNvSpPr txBox="1">
            <a:spLocks/>
          </p:cNvSpPr>
          <p:nvPr/>
        </p:nvSpPr>
        <p:spPr>
          <a:xfrm>
            <a:off x="2915816" y="2439015"/>
            <a:ext cx="7290348" cy="4217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Endless runner </a:t>
            </a:r>
          </a:p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Collect coins &amp; powerups</a:t>
            </a:r>
          </a:p>
          <a:p>
            <a:r>
              <a:rPr lang="en-GB" dirty="0" err="1">
                <a:solidFill>
                  <a:schemeClr val="bg2">
                    <a:lumMod val="10000"/>
                  </a:schemeClr>
                </a:solidFill>
              </a:rPr>
              <a:t>Dogde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 debuffs &amp; obstacles</a:t>
            </a:r>
          </a:p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New </a:t>
            </a:r>
            <a:r>
              <a:rPr lang="en-GB" dirty="0" err="1">
                <a:solidFill>
                  <a:schemeClr val="bg2">
                    <a:lumMod val="10000"/>
                  </a:schemeClr>
                </a:solidFill>
              </a:rPr>
              <a:t>highscores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13" name="Picture 12" descr="A cartoon of mushrooms and flowers&#10;&#10;Description automatically generated">
            <a:extLst>
              <a:ext uri="{FF2B5EF4-FFF2-40B4-BE49-F238E27FC236}">
                <a16:creationId xmlns:a16="http://schemas.microsoft.com/office/drawing/2014/main" id="{1903BFB8-2D9B-6606-FA38-70988FB4D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3487360"/>
            <a:ext cx="3877979" cy="3454071"/>
          </a:xfrm>
          <a:prstGeom prst="rect">
            <a:avLst/>
          </a:prstGeom>
        </p:spPr>
      </p:pic>
      <p:pic>
        <p:nvPicPr>
          <p:cNvPr id="16" name="Picture 15" descr="A pink object with a black background&#10;&#10;Description automatically generated">
            <a:extLst>
              <a:ext uri="{FF2B5EF4-FFF2-40B4-BE49-F238E27FC236}">
                <a16:creationId xmlns:a16="http://schemas.microsoft.com/office/drawing/2014/main" id="{7A853C4D-7881-4443-005E-DE926231C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18" y="7203799"/>
            <a:ext cx="9144000" cy="3161211"/>
          </a:xfrm>
          <a:prstGeom prst="rect">
            <a:avLst/>
          </a:prstGeom>
        </p:spPr>
      </p:pic>
      <p:pic>
        <p:nvPicPr>
          <p:cNvPr id="18" name="Picture 17" descr="A pink circle with a black background&#10;&#10;Description automatically generated">
            <a:extLst>
              <a:ext uri="{FF2B5EF4-FFF2-40B4-BE49-F238E27FC236}">
                <a16:creationId xmlns:a16="http://schemas.microsoft.com/office/drawing/2014/main" id="{4DF9D1D7-A31D-1F37-8FBB-0BA0057D8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2" y="1928507"/>
            <a:ext cx="2104615" cy="155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2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3F184-AF1A-4A7A-BD0C-42FA00A8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74"/>
          <a:stretch/>
        </p:blipFill>
        <p:spPr>
          <a:xfrm>
            <a:off x="-215590" y="-49696"/>
            <a:ext cx="9394962" cy="69573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6DEFA7-FE48-C7A9-9645-5C6895517345}"/>
              </a:ext>
            </a:extLst>
          </p:cNvPr>
          <p:cNvSpPr/>
          <p:nvPr/>
        </p:nvSpPr>
        <p:spPr>
          <a:xfrm>
            <a:off x="431182" y="370129"/>
            <a:ext cx="8229600" cy="612068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FF129C-E558-460C-A9C4-B8F074CE8C13}"/>
              </a:ext>
            </a:extLst>
          </p:cNvPr>
          <p:cNvSpPr/>
          <p:nvPr/>
        </p:nvSpPr>
        <p:spPr>
          <a:xfrm>
            <a:off x="926826" y="756320"/>
            <a:ext cx="7785248" cy="5769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4505-C9F9-4887-9648-EA5C646C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445191" y="438523"/>
            <a:ext cx="8229600" cy="6101718"/>
          </a:xfrm>
        </p:spPr>
        <p:txBody>
          <a:bodyPr>
            <a:normAutofit/>
          </a:bodyPr>
          <a:lstStyle/>
          <a:p>
            <a:r>
              <a:rPr lang="en-GB" dirty="0"/>
              <a:t>Features:</a:t>
            </a:r>
          </a:p>
          <a:p>
            <a:r>
              <a:rPr lang="en-GB" dirty="0"/>
              <a:t>High score separate from the distance ran</a:t>
            </a:r>
          </a:p>
          <a:p>
            <a:r>
              <a:rPr lang="en-GB" dirty="0"/>
              <a:t>Quests/objectives</a:t>
            </a:r>
          </a:p>
          <a:p>
            <a:r>
              <a:rPr lang="en-GB" dirty="0"/>
              <a:t>Achievements</a:t>
            </a:r>
          </a:p>
          <a:p>
            <a:r>
              <a:rPr lang="en-GB" dirty="0"/>
              <a:t>Unlockable and purchasable characters and maps</a:t>
            </a:r>
          </a:p>
          <a:p>
            <a:endParaRPr lang="en-GB" dirty="0"/>
          </a:p>
          <a:p>
            <a:r>
              <a:rPr lang="en-GB" dirty="0"/>
              <a:t>Make an example scene with a standard background and a </a:t>
            </a:r>
            <a:r>
              <a:rPr lang="en-GB" dirty="0" err="1"/>
              <a:t>levelup</a:t>
            </a:r>
            <a:r>
              <a:rPr lang="en-GB" dirty="0"/>
              <a:t> bar under the </a:t>
            </a:r>
            <a:r>
              <a:rPr lang="en-GB" dirty="0" err="1"/>
              <a:t>chaaracter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816E0-4DE8-4E5A-85DE-82850C60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82" y="332656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Additional features</a:t>
            </a:r>
            <a:endParaRPr lang="fi-FI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9644CB-4437-7227-C78E-18B93DDDDB32}"/>
              </a:ext>
            </a:extLst>
          </p:cNvPr>
          <p:cNvSpPr txBox="1">
            <a:spLocks/>
          </p:cNvSpPr>
          <p:nvPr/>
        </p:nvSpPr>
        <p:spPr>
          <a:xfrm>
            <a:off x="2267744" y="1873296"/>
            <a:ext cx="5095479" cy="378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More maps</a:t>
            </a:r>
          </a:p>
          <a:p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More characters</a:t>
            </a:r>
          </a:p>
          <a:p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Quests</a:t>
            </a:r>
          </a:p>
          <a:p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Achievements</a:t>
            </a:r>
          </a:p>
          <a:p>
            <a:r>
              <a:rPr lang="en-GB" sz="2800" dirty="0" err="1">
                <a:solidFill>
                  <a:schemeClr val="bg2">
                    <a:lumMod val="10000"/>
                  </a:schemeClr>
                </a:solidFill>
              </a:rPr>
              <a:t>Dogde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 debuffs &amp; obstacles</a:t>
            </a:r>
          </a:p>
          <a:p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New </a:t>
            </a:r>
            <a:r>
              <a:rPr lang="en-GB" sz="2800" dirty="0" err="1">
                <a:solidFill>
                  <a:schemeClr val="bg2">
                    <a:lumMod val="10000"/>
                  </a:schemeClr>
                </a:solidFill>
              </a:rPr>
              <a:t>highscores</a:t>
            </a:r>
            <a:r>
              <a:rPr lang="en-GB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11" name="Picture 10" descr="A pink object with a black background&#10;&#10;Description automatically generated">
            <a:extLst>
              <a:ext uri="{FF2B5EF4-FFF2-40B4-BE49-F238E27FC236}">
                <a16:creationId xmlns:a16="http://schemas.microsoft.com/office/drawing/2014/main" id="{7EF50928-614B-5F53-4E48-03C4D5CE4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91" y="4128837"/>
            <a:ext cx="9144000" cy="3161211"/>
          </a:xfrm>
          <a:prstGeom prst="rect">
            <a:avLst/>
          </a:prstGeom>
        </p:spPr>
      </p:pic>
      <p:pic>
        <p:nvPicPr>
          <p:cNvPr id="12" name="Picture 11" descr="A cartoon of mushrooms and flowers&#10;&#10;Description automatically generated">
            <a:extLst>
              <a:ext uri="{FF2B5EF4-FFF2-40B4-BE49-F238E27FC236}">
                <a16:creationId xmlns:a16="http://schemas.microsoft.com/office/drawing/2014/main" id="{6A160E6E-02DB-2169-C0A9-5DC27EA7D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387" y="6062477"/>
            <a:ext cx="3877979" cy="34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7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7A5AB-0680-3B6C-013C-DD70545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-1" r="38104" b="19659"/>
          <a:stretch/>
        </p:blipFill>
        <p:spPr>
          <a:xfrm>
            <a:off x="-89756" y="-88056"/>
            <a:ext cx="9396536" cy="695739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A36FC8-8C52-E860-B3B2-1FD8B87BE9E5}"/>
              </a:ext>
            </a:extLst>
          </p:cNvPr>
          <p:cNvSpPr/>
          <p:nvPr/>
        </p:nvSpPr>
        <p:spPr>
          <a:xfrm>
            <a:off x="-477004" y="-449746"/>
            <a:ext cx="10161572" cy="805521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DF7F8-FF7A-471D-8D98-8132BCC0656B}"/>
              </a:ext>
            </a:extLst>
          </p:cNvPr>
          <p:cNvSpPr txBox="1"/>
          <p:nvPr/>
        </p:nvSpPr>
        <p:spPr>
          <a:xfrm>
            <a:off x="538565" y="1029984"/>
            <a:ext cx="3267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Additional Maps Concept art</a:t>
            </a:r>
            <a:endParaRPr lang="en-FI" sz="4000" b="1" dirty="0">
              <a:solidFill>
                <a:schemeClr val="bg2">
                  <a:lumMod val="1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pink object with a black background&#10;&#10;Description automatically generated">
            <a:extLst>
              <a:ext uri="{FF2B5EF4-FFF2-40B4-BE49-F238E27FC236}">
                <a16:creationId xmlns:a16="http://schemas.microsoft.com/office/drawing/2014/main" id="{5B757318-BF89-A610-6348-906E97C9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2416"/>
            <a:ext cx="9144000" cy="3161211"/>
          </a:xfrm>
          <a:prstGeom prst="rect">
            <a:avLst/>
          </a:prstGeom>
        </p:spPr>
      </p:pic>
      <p:pic>
        <p:nvPicPr>
          <p:cNvPr id="11" name="Picture 10" descr="A dark hallway with a light on the ceiling&#10;&#10;Description automatically generated">
            <a:extLst>
              <a:ext uri="{FF2B5EF4-FFF2-40B4-BE49-F238E27FC236}">
                <a16:creationId xmlns:a16="http://schemas.microsoft.com/office/drawing/2014/main" id="{C2959412-0D86-D860-1226-1E1261B87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91" y="-88056"/>
            <a:ext cx="3403096" cy="340309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645AF0B9-A4C2-CA31-6726-7E32738B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92510" y="-2835696"/>
            <a:ext cx="8229600" cy="1143000"/>
          </a:xfrm>
        </p:spPr>
        <p:txBody>
          <a:bodyPr/>
          <a:lstStyle/>
          <a:p>
            <a:endParaRPr lang="en-FI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EC007A-1D63-B66E-9FCF-CCADBA3FB071}"/>
              </a:ext>
            </a:extLst>
          </p:cNvPr>
          <p:cNvSpPr txBox="1">
            <a:spLocks/>
          </p:cNvSpPr>
          <p:nvPr/>
        </p:nvSpPr>
        <p:spPr>
          <a:xfrm>
            <a:off x="-8885112" y="1493168"/>
            <a:ext cx="8229600" cy="1008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pic>
        <p:nvPicPr>
          <p:cNvPr id="1032" name="Picture 8" descr="Stone Path Floating Among Clouds | Premium AI-generated image">
            <a:extLst>
              <a:ext uri="{FF2B5EF4-FFF2-40B4-BE49-F238E27FC236}">
                <a16:creationId xmlns:a16="http://schemas.microsoft.com/office/drawing/2014/main" id="{F4EFBAA9-E39C-E1C9-D1ED-6FD72A6327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78" y="4119317"/>
            <a:ext cx="4288882" cy="28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41466C-9780-5141-E384-8F3EDF61618F}"/>
              </a:ext>
            </a:extLst>
          </p:cNvPr>
          <p:cNvSpPr txBox="1"/>
          <p:nvPr/>
        </p:nvSpPr>
        <p:spPr>
          <a:xfrm>
            <a:off x="13356976" y="-3627784"/>
            <a:ext cx="3816424" cy="468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634D0-BB87-EB54-920F-BEB3ADE7E9C0}"/>
              </a:ext>
            </a:extLst>
          </p:cNvPr>
          <p:cNvSpPr txBox="1"/>
          <p:nvPr/>
        </p:nvSpPr>
        <p:spPr>
          <a:xfrm>
            <a:off x="13509376" y="-3475384"/>
            <a:ext cx="3816424" cy="468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I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3B386-6CF7-B700-FA65-B1EBCDAEB455}"/>
              </a:ext>
            </a:extLst>
          </p:cNvPr>
          <p:cNvSpPr txBox="1"/>
          <p:nvPr/>
        </p:nvSpPr>
        <p:spPr>
          <a:xfrm>
            <a:off x="20128441" y="-9633862"/>
            <a:ext cx="3816424" cy="468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I" dirty="0"/>
          </a:p>
        </p:txBody>
      </p:sp>
      <p:pic>
        <p:nvPicPr>
          <p:cNvPr id="1034" name="Picture 10" descr="Desert Scenery 3d Of The And Gravel Path With Clouds Backgrounds | JPG Free  Download - Pikbest">
            <a:extLst>
              <a:ext uri="{FF2B5EF4-FFF2-40B4-BE49-F238E27FC236}">
                <a16:creationId xmlns:a16="http://schemas.microsoft.com/office/drawing/2014/main" id="{0DC75D14-A416-2818-FEDE-91EC68BB4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65" y="4528704"/>
            <a:ext cx="4398941" cy="246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tone hallway with lights and a blue light&#10;&#10;Description automatically generated">
            <a:extLst>
              <a:ext uri="{FF2B5EF4-FFF2-40B4-BE49-F238E27FC236}">
                <a16:creationId xmlns:a16="http://schemas.microsoft.com/office/drawing/2014/main" id="{DEC97626-7961-AB67-35F4-78E5699F1D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33" y="308335"/>
            <a:ext cx="3052902" cy="30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4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7A5AB-0680-3B6C-013C-DD70545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" t="1139" r="-181" b="-1754"/>
          <a:stretch/>
        </p:blipFill>
        <p:spPr>
          <a:xfrm>
            <a:off x="-5696484" y="-660635"/>
            <a:ext cx="15202544" cy="871296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A36FC8-8C52-E860-B3B2-1FD8B87BE9E5}"/>
              </a:ext>
            </a:extLst>
          </p:cNvPr>
          <p:cNvSpPr/>
          <p:nvPr/>
        </p:nvSpPr>
        <p:spPr>
          <a:xfrm>
            <a:off x="-533298" y="-598605"/>
            <a:ext cx="10161572" cy="805521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DF7F8-FF7A-471D-8D98-8132BCC0656B}"/>
              </a:ext>
            </a:extLst>
          </p:cNvPr>
          <p:cNvSpPr txBox="1"/>
          <p:nvPr/>
        </p:nvSpPr>
        <p:spPr>
          <a:xfrm>
            <a:off x="1439158" y="626021"/>
            <a:ext cx="6265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Additional Character Models</a:t>
            </a:r>
            <a:endParaRPr lang="en-FI" sz="4000" b="1" dirty="0">
              <a:solidFill>
                <a:schemeClr val="bg2">
                  <a:lumMod val="1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5AF0B9-A4C2-CA31-6726-7E32738B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92510" y="-2835696"/>
            <a:ext cx="8229600" cy="1143000"/>
          </a:xfrm>
        </p:spPr>
        <p:txBody>
          <a:bodyPr/>
          <a:lstStyle/>
          <a:p>
            <a:endParaRPr lang="en-FI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EC007A-1D63-B66E-9FCF-CCADBA3FB071}"/>
              </a:ext>
            </a:extLst>
          </p:cNvPr>
          <p:cNvSpPr txBox="1">
            <a:spLocks/>
          </p:cNvSpPr>
          <p:nvPr/>
        </p:nvSpPr>
        <p:spPr>
          <a:xfrm>
            <a:off x="-8885112" y="1493168"/>
            <a:ext cx="8229600" cy="1008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41466C-9780-5141-E384-8F3EDF61618F}"/>
              </a:ext>
            </a:extLst>
          </p:cNvPr>
          <p:cNvSpPr txBox="1"/>
          <p:nvPr/>
        </p:nvSpPr>
        <p:spPr>
          <a:xfrm>
            <a:off x="13356976" y="-3627784"/>
            <a:ext cx="3816424" cy="468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634D0-BB87-EB54-920F-BEB3ADE7E9C0}"/>
              </a:ext>
            </a:extLst>
          </p:cNvPr>
          <p:cNvSpPr txBox="1"/>
          <p:nvPr/>
        </p:nvSpPr>
        <p:spPr>
          <a:xfrm>
            <a:off x="13509376" y="-3475384"/>
            <a:ext cx="3816424" cy="468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I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3B386-6CF7-B700-FA65-B1EBCDAEB455}"/>
              </a:ext>
            </a:extLst>
          </p:cNvPr>
          <p:cNvSpPr txBox="1"/>
          <p:nvPr/>
        </p:nvSpPr>
        <p:spPr>
          <a:xfrm>
            <a:off x="20128441" y="-9633862"/>
            <a:ext cx="3816424" cy="468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I" dirty="0"/>
          </a:p>
        </p:txBody>
      </p:sp>
      <p:pic>
        <p:nvPicPr>
          <p:cNvPr id="22" name="Content Placeholder 21" descr="A cartoon of a person in a red dress&#10;&#10;Description automatically generated">
            <a:extLst>
              <a:ext uri="{FF2B5EF4-FFF2-40B4-BE49-F238E27FC236}">
                <a16:creationId xmlns:a16="http://schemas.microsoft.com/office/drawing/2014/main" id="{9EF173FA-6D5B-93AA-B727-406187D44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61" y="2471157"/>
            <a:ext cx="2141978" cy="3644875"/>
          </a:xfrm>
        </p:spPr>
      </p:pic>
      <p:pic>
        <p:nvPicPr>
          <p:cNvPr id="24" name="Picture 23" descr="A cartoon of a child&#10;&#10;Description automatically generated">
            <a:extLst>
              <a:ext uri="{FF2B5EF4-FFF2-40B4-BE49-F238E27FC236}">
                <a16:creationId xmlns:a16="http://schemas.microsoft.com/office/drawing/2014/main" id="{269B72B9-8F7C-20A8-BBD0-40157963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91" y="6876979"/>
            <a:ext cx="2933700" cy="4762500"/>
          </a:xfrm>
          <a:prstGeom prst="rect">
            <a:avLst/>
          </a:prstGeom>
        </p:spPr>
      </p:pic>
      <p:pic>
        <p:nvPicPr>
          <p:cNvPr id="29" name="Picture 28" descr="A cartoon character with a blue outfit and pink hair&#10;&#10;Description automatically generated">
            <a:extLst>
              <a:ext uri="{FF2B5EF4-FFF2-40B4-BE49-F238E27FC236}">
                <a16:creationId xmlns:a16="http://schemas.microsoft.com/office/drawing/2014/main" id="{02829D09-8A30-6A99-9B0E-82CB66705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78" y="1912671"/>
            <a:ext cx="2686050" cy="4248150"/>
          </a:xfrm>
          <a:prstGeom prst="rect">
            <a:avLst/>
          </a:prstGeom>
        </p:spPr>
      </p:pic>
      <p:pic>
        <p:nvPicPr>
          <p:cNvPr id="33" name="Picture 32" descr="A cartoon of a child wearing a hat and glasses&#10;&#10;Description automatically generated">
            <a:extLst>
              <a:ext uri="{FF2B5EF4-FFF2-40B4-BE49-F238E27FC236}">
                <a16:creationId xmlns:a16="http://schemas.microsoft.com/office/drawing/2014/main" id="{7328C8BC-9748-9A9C-4822-217B73DA7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56" y="1942104"/>
            <a:ext cx="2416628" cy="41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4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43F184-AF1A-4A7A-BD0C-42FA00A8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74"/>
          <a:stretch/>
        </p:blipFill>
        <p:spPr>
          <a:xfrm>
            <a:off x="-215590" y="-49696"/>
            <a:ext cx="9394962" cy="69573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6DEFA7-FE48-C7A9-9645-5C6895517345}"/>
              </a:ext>
            </a:extLst>
          </p:cNvPr>
          <p:cNvSpPr/>
          <p:nvPr/>
        </p:nvSpPr>
        <p:spPr>
          <a:xfrm>
            <a:off x="431182" y="370129"/>
            <a:ext cx="8229600" cy="6120680"/>
          </a:xfrm>
          <a:prstGeom prst="roundRect">
            <a:avLst/>
          </a:prstGeom>
          <a:solidFill>
            <a:srgbClr val="EBB7E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FF129C-E558-460C-A9C4-B8F074CE8C13}"/>
              </a:ext>
            </a:extLst>
          </p:cNvPr>
          <p:cNvSpPr/>
          <p:nvPr/>
        </p:nvSpPr>
        <p:spPr>
          <a:xfrm>
            <a:off x="926826" y="756320"/>
            <a:ext cx="7785248" cy="5769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4505-C9F9-4887-9648-EA5C646C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445191" y="438523"/>
            <a:ext cx="8229600" cy="6101718"/>
          </a:xfrm>
        </p:spPr>
        <p:txBody>
          <a:bodyPr>
            <a:normAutofit/>
          </a:bodyPr>
          <a:lstStyle/>
          <a:p>
            <a:r>
              <a:rPr lang="en-GB" dirty="0"/>
              <a:t>(you might think this is just another endless runner clone from the market)</a:t>
            </a:r>
          </a:p>
          <a:p>
            <a:endParaRPr lang="en-GB" dirty="0"/>
          </a:p>
          <a:p>
            <a:r>
              <a:rPr lang="en-GB" dirty="0"/>
              <a:t>More features (new slide?)</a:t>
            </a:r>
          </a:p>
          <a:p>
            <a:r>
              <a:rPr lang="en-GB" dirty="0"/>
              <a:t>Level up your character and their unique ability</a:t>
            </a:r>
          </a:p>
          <a:p>
            <a:r>
              <a:rPr lang="en-GB" dirty="0"/>
              <a:t>Craft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816E0-4DE8-4E5A-85DE-82850C60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82" y="332656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Unique features</a:t>
            </a:r>
            <a:endParaRPr lang="fi-FI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9644CB-4437-7227-C78E-18B93DDDDB32}"/>
              </a:ext>
            </a:extLst>
          </p:cNvPr>
          <p:cNvSpPr txBox="1">
            <a:spLocks/>
          </p:cNvSpPr>
          <p:nvPr/>
        </p:nvSpPr>
        <p:spPr>
          <a:xfrm>
            <a:off x="926826" y="1846130"/>
            <a:ext cx="7290348" cy="4217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Level up your character and their unique ability</a:t>
            </a:r>
          </a:p>
          <a:p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Craft system</a:t>
            </a:r>
          </a:p>
        </p:txBody>
      </p:sp>
      <p:pic>
        <p:nvPicPr>
          <p:cNvPr id="10" name="Picture 9" descr="A green and black logo&#10;&#10;Description automatically generated">
            <a:extLst>
              <a:ext uri="{FF2B5EF4-FFF2-40B4-BE49-F238E27FC236}">
                <a16:creationId xmlns:a16="http://schemas.microsoft.com/office/drawing/2014/main" id="{7B119F55-C641-02FE-0F79-8430F2FC6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27" y="3124139"/>
            <a:ext cx="2765863" cy="2765863"/>
          </a:xfrm>
          <a:prstGeom prst="rect">
            <a:avLst/>
          </a:prstGeom>
        </p:spPr>
      </p:pic>
      <p:pic>
        <p:nvPicPr>
          <p:cNvPr id="2054" name="Picture 6" descr="3D Potion Icon 23493360 PNG">
            <a:extLst>
              <a:ext uri="{FF2B5EF4-FFF2-40B4-BE49-F238E27FC236}">
                <a16:creationId xmlns:a16="http://schemas.microsoft.com/office/drawing/2014/main" id="{9ED90C8C-D289-6FD6-D93B-29C06498A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2" y="4129969"/>
            <a:ext cx="2304148" cy="230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ue bottle with a cork&#10;&#10;Description automatically generated">
            <a:extLst>
              <a:ext uri="{FF2B5EF4-FFF2-40B4-BE49-F238E27FC236}">
                <a16:creationId xmlns:a16="http://schemas.microsoft.com/office/drawing/2014/main" id="{D7C3D816-420C-6D68-6496-3868D6DED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21" y="4443079"/>
            <a:ext cx="1677928" cy="16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86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nk">
  <a:themeElements>
    <a:clrScheme name="Metropolia Brand 2020">
      <a:dk1>
        <a:srgbClr val="5A5A5A"/>
      </a:dk1>
      <a:lt1>
        <a:sysClr val="window" lastClr="FFFFFF"/>
      </a:lt1>
      <a:dk2>
        <a:srgbClr val="E95D0F"/>
      </a:dk2>
      <a:lt2>
        <a:srgbClr val="EEECE1"/>
      </a:lt2>
      <a:accent1>
        <a:srgbClr val="FF5000"/>
      </a:accent1>
      <a:accent2>
        <a:srgbClr val="5A5A5A"/>
      </a:accent2>
      <a:accent3>
        <a:srgbClr val="FFF000"/>
      </a:accent3>
      <a:accent4>
        <a:srgbClr val="E6007D"/>
      </a:accent4>
      <a:accent5>
        <a:srgbClr val="C2D500"/>
      </a:accent5>
      <a:accent6>
        <a:srgbClr val="00A0E1"/>
      </a:accent6>
      <a:hlink>
        <a:srgbClr val="FF5000"/>
      </a:hlink>
      <a:folHlink>
        <a:srgbClr val="5A5A5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99D7D05A-697E-4265-964F-D3F14339392F}" vid="{EC641DFA-E006-4260-8567-CEB4291B0C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1611</TotalTime>
  <Words>691</Words>
  <Application>Microsoft Office PowerPoint</Application>
  <PresentationFormat>On-screen Show (4:3)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ADLaM Display</vt:lpstr>
      <vt:lpstr>Arial</vt:lpstr>
      <vt:lpstr>Bernard MT Condensed</vt:lpstr>
      <vt:lpstr>Google Sans</vt:lpstr>
      <vt:lpstr>Imprint MT Shadow</vt:lpstr>
      <vt:lpstr>Blank</vt:lpstr>
      <vt:lpstr>Endless Dreamer</vt:lpstr>
      <vt:lpstr>The Pitch</vt:lpstr>
      <vt:lpstr>The Pitch</vt:lpstr>
      <vt:lpstr>The Pitch</vt:lpstr>
      <vt:lpstr>Gameplay Loop</vt:lpstr>
      <vt:lpstr>Additional features</vt:lpstr>
      <vt:lpstr>PowerPoint Presentation</vt:lpstr>
      <vt:lpstr>PowerPoint Presentation</vt:lpstr>
      <vt:lpstr>Unique features</vt:lpstr>
      <vt:lpstr>Timeline and funding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Dreamer</dc:title>
  <dc:creator>Diana Sandu</dc:creator>
  <cp:lastModifiedBy>Diana Sandu</cp:lastModifiedBy>
  <cp:revision>21</cp:revision>
  <dcterms:created xsi:type="dcterms:W3CDTF">2024-09-17T07:28:54Z</dcterms:created>
  <dcterms:modified xsi:type="dcterms:W3CDTF">2024-09-29T23:49:39Z</dcterms:modified>
</cp:coreProperties>
</file>